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001gc-my.sharepoint.com/personal/audrey-kim_minville_agr_gc_ca/Documents/Projet%20de%20ma&#238;trise%20Vigne%20G25%20-%20Audrey-Kim/Donn&#233;es%20m&#233;t&#233;orologiques%20Frelighsburg%201993-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001gc-my.sharepoint.com/personal/audrey-kim_minville_agr_gc_ca/Documents/Projet%20de%20ma&#238;trise%20Vigne%20G25%20-%20Audrey-Kim/Donn&#233;es%20m&#233;t&#233;orologiques%20Frelighsburg%201993-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200"/>
              <a:t>b) Precipitations</a:t>
            </a:r>
          </a:p>
        </c:rich>
      </c:tx>
      <c:layout>
        <c:manualLayout>
          <c:xMode val="edge"/>
          <c:yMode val="edge"/>
          <c:x val="0.39879688188909584"/>
          <c:y val="6.4487996409998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7782280280419853E-2"/>
          <c:y val="0.19233671874157007"/>
          <c:w val="0.731896989404904"/>
          <c:h val="0.62118379904118537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Feuil1!$B$3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Feuil1!$A$39:$A$50</c:f>
              <c:strCache>
                <c:ptCount val="12"/>
                <c:pt idx="0">
                  <c:v>01</c:v>
                </c:pt>
                <c:pt idx="1">
                  <c:v>02</c:v>
                </c:pt>
                <c:pt idx="2">
                  <c:v>03</c:v>
                </c:pt>
                <c:pt idx="3">
                  <c:v>04</c:v>
                </c:pt>
                <c:pt idx="4">
                  <c:v>05</c:v>
                </c:pt>
                <c:pt idx="5">
                  <c:v>06</c:v>
                </c:pt>
                <c:pt idx="6">
                  <c:v>07</c:v>
                </c:pt>
                <c:pt idx="7">
                  <c:v>08</c:v>
                </c:pt>
                <c:pt idx="8">
                  <c:v>09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Feuil1!$F$3:$F$14</c:f>
              <c:numCache>
                <c:formatCode>0.00</c:formatCode>
                <c:ptCount val="12"/>
                <c:pt idx="0">
                  <c:v>107.89999999999998</c:v>
                </c:pt>
                <c:pt idx="1">
                  <c:v>75.8</c:v>
                </c:pt>
                <c:pt idx="2">
                  <c:v>75.8</c:v>
                </c:pt>
                <c:pt idx="3">
                  <c:v>165.79999999999998</c:v>
                </c:pt>
                <c:pt idx="4">
                  <c:v>66.199999999999989</c:v>
                </c:pt>
                <c:pt idx="5">
                  <c:v>67.699999999999989</c:v>
                </c:pt>
                <c:pt idx="6">
                  <c:v>49.6</c:v>
                </c:pt>
                <c:pt idx="7">
                  <c:v>63.099999999999994</c:v>
                </c:pt>
                <c:pt idx="8">
                  <c:v>95.4</c:v>
                </c:pt>
                <c:pt idx="9">
                  <c:v>67.5</c:v>
                </c:pt>
                <c:pt idx="10">
                  <c:v>154.60000000000002</c:v>
                </c:pt>
                <c:pt idx="11">
                  <c:v>118.19999999999999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62-44D7-B62A-D499A9E5BDB4}"/>
            </c:ext>
          </c:extLst>
        </c:ser>
        <c:ser>
          <c:idx val="5"/>
          <c:order val="1"/>
          <c:tx>
            <c:strRef>
              <c:f>Feuil1!$B$15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Feuil1!$A$39:$A$50</c:f>
              <c:strCache>
                <c:ptCount val="12"/>
                <c:pt idx="0">
                  <c:v>01</c:v>
                </c:pt>
                <c:pt idx="1">
                  <c:v>02</c:v>
                </c:pt>
                <c:pt idx="2">
                  <c:v>03</c:v>
                </c:pt>
                <c:pt idx="3">
                  <c:v>04</c:v>
                </c:pt>
                <c:pt idx="4">
                  <c:v>05</c:v>
                </c:pt>
                <c:pt idx="5">
                  <c:v>06</c:v>
                </c:pt>
                <c:pt idx="6">
                  <c:v>07</c:v>
                </c:pt>
                <c:pt idx="7">
                  <c:v>08</c:v>
                </c:pt>
                <c:pt idx="8">
                  <c:v>09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Feuil1!$F$15:$F$26</c:f>
              <c:numCache>
                <c:formatCode>0.00</c:formatCode>
                <c:ptCount val="12"/>
                <c:pt idx="0">
                  <c:v>161.60000000000002</c:v>
                </c:pt>
                <c:pt idx="1">
                  <c:v>63.300000000000004</c:v>
                </c:pt>
                <c:pt idx="2">
                  <c:v>69.099999999999994</c:v>
                </c:pt>
                <c:pt idx="3">
                  <c:v>114.89999999999999</c:v>
                </c:pt>
                <c:pt idx="4">
                  <c:v>139.1</c:v>
                </c:pt>
                <c:pt idx="5">
                  <c:v>101.2</c:v>
                </c:pt>
                <c:pt idx="6">
                  <c:v>67.599999999999994</c:v>
                </c:pt>
                <c:pt idx="7">
                  <c:v>131.60000000000002</c:v>
                </c:pt>
                <c:pt idx="8">
                  <c:v>127.10000000000001</c:v>
                </c:pt>
                <c:pt idx="9">
                  <c:v>210</c:v>
                </c:pt>
                <c:pt idx="10">
                  <c:v>92.2</c:v>
                </c:pt>
                <c:pt idx="11">
                  <c:v>71.399999999999991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62-44D7-B62A-D499A9E5BDB4}"/>
            </c:ext>
          </c:extLst>
        </c:ser>
        <c:ser>
          <c:idx val="6"/>
          <c:order val="2"/>
          <c:tx>
            <c:strRef>
              <c:f>Feuil1!$B$27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Feuil1!$A$39:$A$50</c:f>
              <c:strCache>
                <c:ptCount val="12"/>
                <c:pt idx="0">
                  <c:v>01</c:v>
                </c:pt>
                <c:pt idx="1">
                  <c:v>02</c:v>
                </c:pt>
                <c:pt idx="2">
                  <c:v>03</c:v>
                </c:pt>
                <c:pt idx="3">
                  <c:v>04</c:v>
                </c:pt>
                <c:pt idx="4">
                  <c:v>05</c:v>
                </c:pt>
                <c:pt idx="5">
                  <c:v>06</c:v>
                </c:pt>
                <c:pt idx="6">
                  <c:v>07</c:v>
                </c:pt>
                <c:pt idx="7">
                  <c:v>08</c:v>
                </c:pt>
                <c:pt idx="8">
                  <c:v>09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Feuil1!$F$27:$F$38</c:f>
              <c:numCache>
                <c:formatCode>0.00</c:formatCode>
                <c:ptCount val="12"/>
                <c:pt idx="0">
                  <c:v>114.80000000000001</c:v>
                </c:pt>
                <c:pt idx="1">
                  <c:v>66.800000000000011</c:v>
                </c:pt>
                <c:pt idx="2">
                  <c:v>89.100000000000009</c:v>
                </c:pt>
                <c:pt idx="3">
                  <c:v>52.800000000000011</c:v>
                </c:pt>
                <c:pt idx="4">
                  <c:v>54.3</c:v>
                </c:pt>
                <c:pt idx="5">
                  <c:v>44.9</c:v>
                </c:pt>
                <c:pt idx="6">
                  <c:v>58.300000000000011</c:v>
                </c:pt>
                <c:pt idx="7">
                  <c:v>175.3</c:v>
                </c:pt>
                <c:pt idx="8">
                  <c:v>82.7</c:v>
                </c:pt>
                <c:pt idx="9">
                  <c:v>96.7</c:v>
                </c:pt>
                <c:pt idx="10">
                  <c:v>61</c:v>
                </c:pt>
                <c:pt idx="11">
                  <c:v>45.300000000000004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62-44D7-B62A-D499A9E5BDB4}"/>
            </c:ext>
          </c:extLst>
        </c:ser>
        <c:ser>
          <c:idx val="1"/>
          <c:order val="3"/>
          <c:tx>
            <c:v>1994-2020</c:v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Feuil1!$F$39:$F$50</c:f>
              <c:numCache>
                <c:formatCode>0.00</c:formatCode>
                <c:ptCount val="12"/>
                <c:pt idx="0">
                  <c:v>68.975862068965526</c:v>
                </c:pt>
                <c:pt idx="1">
                  <c:v>59.796428571428557</c:v>
                </c:pt>
                <c:pt idx="2">
                  <c:v>70.19285714285715</c:v>
                </c:pt>
                <c:pt idx="3">
                  <c:v>82.924999999999997</c:v>
                </c:pt>
                <c:pt idx="4">
                  <c:v>92.279310344827579</c:v>
                </c:pt>
                <c:pt idx="5">
                  <c:v>105.10344827586205</c:v>
                </c:pt>
                <c:pt idx="6">
                  <c:v>99.262068965517244</c:v>
                </c:pt>
                <c:pt idx="7">
                  <c:v>96.84482758620689</c:v>
                </c:pt>
                <c:pt idx="8">
                  <c:v>97.279999999999973</c:v>
                </c:pt>
                <c:pt idx="9">
                  <c:v>104.57241379310346</c:v>
                </c:pt>
                <c:pt idx="10">
                  <c:v>80.459999999999994</c:v>
                </c:pt>
                <c:pt idx="11">
                  <c:v>90.106666666666669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62-44D7-B62A-D499A9E5BD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8906704"/>
        <c:axId val="538911504"/>
      </c:barChart>
      <c:scatterChart>
        <c:scatterStyle val="lineMarker"/>
        <c:varyColors val="0"/>
        <c:ser>
          <c:idx val="0"/>
          <c:order val="4"/>
          <c:tx>
            <c:v>dividers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errBars>
            <c:errDir val="y"/>
            <c:errBarType val="plus"/>
            <c:errValType val="fixedVal"/>
            <c:noEndCap val="1"/>
            <c:val val="1"/>
            <c:spPr>
              <a:noFill/>
              <a:ln w="63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</a:ln>
              <a:effectLst/>
            </c:spPr>
          </c:errBars>
          <c:xVal>
            <c:numRef>
              <c:f>Feuil1!$F$57:$F$67</c:f>
              <c:numCache>
                <c:formatCode>General</c:formatCode>
                <c:ptCount val="11"/>
                <c:pt idx="0">
                  <c:v>1.5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5.5</c:v>
                </c:pt>
                <c:pt idx="5">
                  <c:v>6.5</c:v>
                </c:pt>
                <c:pt idx="6">
                  <c:v>7.5</c:v>
                </c:pt>
                <c:pt idx="7">
                  <c:v>8.5</c:v>
                </c:pt>
                <c:pt idx="8">
                  <c:v>9.5</c:v>
                </c:pt>
                <c:pt idx="9">
                  <c:v>10.5</c:v>
                </c:pt>
                <c:pt idx="10">
                  <c:v>11.5</c:v>
                </c:pt>
              </c:numCache>
            </c:numRef>
          </c:xVal>
          <c:yVal>
            <c:numRef>
              <c:f>Feuil1!$G$57:$G$67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362-44D7-B62A-D499A9E5BD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2385984"/>
        <c:axId val="582387296"/>
      </c:scatterChart>
      <c:catAx>
        <c:axId val="538906704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Month</a:t>
                </a:r>
              </a:p>
            </c:rich>
          </c:tx>
          <c:layout>
            <c:manualLayout>
              <c:xMode val="edge"/>
              <c:yMode val="edge"/>
              <c:x val="0.42991201500591913"/>
              <c:y val="0.908104605115751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8911504"/>
        <c:crossesAt val="-15"/>
        <c:auto val="1"/>
        <c:lblAlgn val="ctr"/>
        <c:lblOffset val="100"/>
        <c:noMultiLvlLbl val="0"/>
      </c:catAx>
      <c:valAx>
        <c:axId val="53891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CA"/>
                  <a:t>Mean precipitations (mm)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8906704"/>
        <c:crosses val="autoZero"/>
        <c:crossBetween val="between"/>
      </c:valAx>
      <c:valAx>
        <c:axId val="582387296"/>
        <c:scaling>
          <c:orientation val="minMax"/>
          <c:max val="1"/>
        </c:scaling>
        <c:delete val="0"/>
        <c:axPos val="r"/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82385984"/>
        <c:crosses val="max"/>
        <c:crossBetween val="between"/>
      </c:valAx>
      <c:catAx>
        <c:axId val="582385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23872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200"/>
              <a:t>a) Air temperature</a:t>
            </a:r>
          </a:p>
        </c:rich>
      </c:tx>
      <c:layout>
        <c:manualLayout>
          <c:xMode val="edge"/>
          <c:yMode val="edge"/>
          <c:x val="0.38428514815710174"/>
          <c:y val="3.84467512495194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897833628113438E-2"/>
          <c:y val="0.17877777172317127"/>
          <c:w val="0.72449394797241129"/>
          <c:h val="0.765257986782794"/>
        </c:manualLayout>
      </c:layout>
      <c:barChart>
        <c:barDir val="col"/>
        <c:grouping val="clustered"/>
        <c:varyColors val="0"/>
        <c:ser>
          <c:idx val="0"/>
          <c:order val="0"/>
          <c:tx>
            <c:v>2018</c:v>
          </c:tx>
          <c:spPr>
            <a:solidFill>
              <a:schemeClr val="tx1">
                <a:lumMod val="50000"/>
                <a:lumOff val="50000"/>
              </a:schemeClr>
            </a:solidFill>
            <a:ln w="9525"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Feuil1!$A$39:$A$50</c:f>
              <c:strCache>
                <c:ptCount val="12"/>
                <c:pt idx="0">
                  <c:v>01</c:v>
                </c:pt>
                <c:pt idx="1">
                  <c:v>02</c:v>
                </c:pt>
                <c:pt idx="2">
                  <c:v>03</c:v>
                </c:pt>
                <c:pt idx="3">
                  <c:v>04</c:v>
                </c:pt>
                <c:pt idx="4">
                  <c:v>05</c:v>
                </c:pt>
                <c:pt idx="5">
                  <c:v>06</c:v>
                </c:pt>
                <c:pt idx="6">
                  <c:v>07</c:v>
                </c:pt>
                <c:pt idx="7">
                  <c:v>08</c:v>
                </c:pt>
                <c:pt idx="8">
                  <c:v>09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Feuil1!$E$3:$E$14</c:f>
              <c:numCache>
                <c:formatCode>0.0</c:formatCode>
                <c:ptCount val="12"/>
                <c:pt idx="0">
                  <c:v>-8.7933333333333312</c:v>
                </c:pt>
                <c:pt idx="1">
                  <c:v>-2.9821428571428572</c:v>
                </c:pt>
                <c:pt idx="2">
                  <c:v>-2.0516129032258061</c:v>
                </c:pt>
                <c:pt idx="3">
                  <c:v>2.8137931034482757</c:v>
                </c:pt>
                <c:pt idx="4">
                  <c:v>14.783870967741935</c:v>
                </c:pt>
                <c:pt idx="5">
                  <c:v>16.932142857142857</c:v>
                </c:pt>
                <c:pt idx="6">
                  <c:v>22.474999999999994</c:v>
                </c:pt>
                <c:pt idx="7">
                  <c:v>21.616129032258073</c:v>
                </c:pt>
                <c:pt idx="8">
                  <c:v>16.746666666666666</c:v>
                </c:pt>
                <c:pt idx="9">
                  <c:v>5.9666666666666668</c:v>
                </c:pt>
                <c:pt idx="10">
                  <c:v>-0.80344827586206902</c:v>
                </c:pt>
                <c:pt idx="11">
                  <c:v>-4.5967741935483879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5D-4CDB-A99F-3FCB1C5E93EA}"/>
            </c:ext>
          </c:extLst>
        </c:ser>
        <c:ser>
          <c:idx val="1"/>
          <c:order val="1"/>
          <c:tx>
            <c:strRef>
              <c:f>Feuil1!$B$15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9525"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Feuil1!$A$39:$A$50</c:f>
              <c:strCache>
                <c:ptCount val="12"/>
                <c:pt idx="0">
                  <c:v>01</c:v>
                </c:pt>
                <c:pt idx="1">
                  <c:v>02</c:v>
                </c:pt>
                <c:pt idx="2">
                  <c:v>03</c:v>
                </c:pt>
                <c:pt idx="3">
                  <c:v>04</c:v>
                </c:pt>
                <c:pt idx="4">
                  <c:v>05</c:v>
                </c:pt>
                <c:pt idx="5">
                  <c:v>06</c:v>
                </c:pt>
                <c:pt idx="6">
                  <c:v>07</c:v>
                </c:pt>
                <c:pt idx="7">
                  <c:v>08</c:v>
                </c:pt>
                <c:pt idx="8">
                  <c:v>09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Feuil1!$E$15:$E$26</c:f>
              <c:numCache>
                <c:formatCode>0.0</c:formatCode>
                <c:ptCount val="12"/>
                <c:pt idx="0">
                  <c:v>-9.9866666666666681</c:v>
                </c:pt>
                <c:pt idx="1">
                  <c:v>-7.6142857142857165</c:v>
                </c:pt>
                <c:pt idx="2">
                  <c:v>-2.7419354838709689</c:v>
                </c:pt>
                <c:pt idx="3">
                  <c:v>5.2633333333333328</c:v>
                </c:pt>
                <c:pt idx="4">
                  <c:v>10.974193548387095</c:v>
                </c:pt>
                <c:pt idx="5">
                  <c:v>16.95333333333333</c:v>
                </c:pt>
                <c:pt idx="6">
                  <c:v>21.777419354838706</c:v>
                </c:pt>
                <c:pt idx="7">
                  <c:v>19.151612903225807</c:v>
                </c:pt>
                <c:pt idx="8">
                  <c:v>14.653571428571427</c:v>
                </c:pt>
                <c:pt idx="9">
                  <c:v>9.8935483870967733</c:v>
                </c:pt>
                <c:pt idx="10">
                  <c:v>-2.6192307692307688</c:v>
                </c:pt>
                <c:pt idx="11">
                  <c:v>-4.2612903225806447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5D-4CDB-A99F-3FCB1C5E93EA}"/>
            </c:ext>
          </c:extLst>
        </c:ser>
        <c:ser>
          <c:idx val="2"/>
          <c:order val="2"/>
          <c:tx>
            <c:strRef>
              <c:f>Feuil1!$B$27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9525"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Feuil1!$A$39:$A$50</c:f>
              <c:strCache>
                <c:ptCount val="12"/>
                <c:pt idx="0">
                  <c:v>01</c:v>
                </c:pt>
                <c:pt idx="1">
                  <c:v>02</c:v>
                </c:pt>
                <c:pt idx="2">
                  <c:v>03</c:v>
                </c:pt>
                <c:pt idx="3">
                  <c:v>04</c:v>
                </c:pt>
                <c:pt idx="4">
                  <c:v>05</c:v>
                </c:pt>
                <c:pt idx="5">
                  <c:v>06</c:v>
                </c:pt>
                <c:pt idx="6">
                  <c:v>07</c:v>
                </c:pt>
                <c:pt idx="7">
                  <c:v>08</c:v>
                </c:pt>
                <c:pt idx="8">
                  <c:v>09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Feuil1!$E$27:$E$38</c:f>
              <c:numCache>
                <c:formatCode>0.0</c:formatCode>
                <c:ptCount val="12"/>
                <c:pt idx="0">
                  <c:v>-5.0774193548387112</c:v>
                </c:pt>
                <c:pt idx="1">
                  <c:v>0</c:v>
                </c:pt>
                <c:pt idx="2">
                  <c:v>0.48749999999999999</c:v>
                </c:pt>
                <c:pt idx="3">
                  <c:v>4.5366666666666662</c:v>
                </c:pt>
                <c:pt idx="4">
                  <c:v>12.22413793103448</c:v>
                </c:pt>
                <c:pt idx="5">
                  <c:v>18.420000000000002</c:v>
                </c:pt>
                <c:pt idx="6">
                  <c:v>22.648387096774186</c:v>
                </c:pt>
                <c:pt idx="7">
                  <c:v>19.316129032258065</c:v>
                </c:pt>
                <c:pt idx="8">
                  <c:v>14.403333333333332</c:v>
                </c:pt>
                <c:pt idx="9">
                  <c:v>8.2903225806451601</c:v>
                </c:pt>
                <c:pt idx="10">
                  <c:v>6</c:v>
                </c:pt>
                <c:pt idx="11">
                  <c:v>-2.5419354838709673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5D-4CDB-A99F-3FCB1C5E93EA}"/>
            </c:ext>
          </c:extLst>
        </c:ser>
        <c:ser>
          <c:idx val="3"/>
          <c:order val="3"/>
          <c:tx>
            <c:strRef>
              <c:f>Feuil1!$B$39</c:f>
              <c:strCache>
                <c:ptCount val="1"/>
                <c:pt idx="0">
                  <c:v>1994-2020</c:v>
                </c:pt>
              </c:strCache>
            </c:strRef>
          </c:tx>
          <c:spPr>
            <a:solidFill>
              <a:sysClr val="window" lastClr="FFFFFF"/>
            </a:solidFill>
            <a:ln w="9525"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Feuil1!$A$39:$A$50</c:f>
              <c:strCache>
                <c:ptCount val="12"/>
                <c:pt idx="0">
                  <c:v>01</c:v>
                </c:pt>
                <c:pt idx="1">
                  <c:v>02</c:v>
                </c:pt>
                <c:pt idx="2">
                  <c:v>03</c:v>
                </c:pt>
                <c:pt idx="3">
                  <c:v>04</c:v>
                </c:pt>
                <c:pt idx="4">
                  <c:v>05</c:v>
                </c:pt>
                <c:pt idx="5">
                  <c:v>06</c:v>
                </c:pt>
                <c:pt idx="6">
                  <c:v>07</c:v>
                </c:pt>
                <c:pt idx="7">
                  <c:v>08</c:v>
                </c:pt>
                <c:pt idx="8">
                  <c:v>09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Feuil1!$E$39:$E$50</c:f>
              <c:numCache>
                <c:formatCode>0.0</c:formatCode>
                <c:ptCount val="12"/>
                <c:pt idx="0">
                  <c:v>-8.4006615022684592</c:v>
                </c:pt>
                <c:pt idx="1">
                  <c:v>-5.8515955315992816</c:v>
                </c:pt>
                <c:pt idx="2">
                  <c:v>-1.7979017323775393</c:v>
                </c:pt>
                <c:pt idx="3">
                  <c:v>5.8435299215471614</c:v>
                </c:pt>
                <c:pt idx="4">
                  <c:v>13.022790308678845</c:v>
                </c:pt>
                <c:pt idx="5">
                  <c:v>17.872513103054384</c:v>
                </c:pt>
                <c:pt idx="6">
                  <c:v>20.472397929828979</c:v>
                </c:pt>
                <c:pt idx="7">
                  <c:v>19.32418296784126</c:v>
                </c:pt>
                <c:pt idx="8">
                  <c:v>15.330635054600569</c:v>
                </c:pt>
                <c:pt idx="9">
                  <c:v>8.7599676433037281</c:v>
                </c:pt>
                <c:pt idx="10">
                  <c:v>2.1991019886881946</c:v>
                </c:pt>
                <c:pt idx="11">
                  <c:v>-4.2425855999611564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5D-4CDB-A99F-3FCB1C5E9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8906704"/>
        <c:axId val="538911504"/>
      </c:barChart>
      <c:scatterChart>
        <c:scatterStyle val="lineMarker"/>
        <c:varyColors val="0"/>
        <c:ser>
          <c:idx val="4"/>
          <c:order val="4"/>
          <c:tx>
            <c:v>dividers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errBars>
            <c:errDir val="y"/>
            <c:errBarType val="plus"/>
            <c:errValType val="fixedVal"/>
            <c:noEndCap val="1"/>
            <c:val val="1"/>
            <c:spPr>
              <a:no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</a:ln>
              <a:effectLst/>
            </c:spPr>
          </c:errBars>
          <c:xVal>
            <c:numRef>
              <c:f>Feuil1!$F$57:$F$67</c:f>
              <c:numCache>
                <c:formatCode>General</c:formatCode>
                <c:ptCount val="11"/>
                <c:pt idx="0">
                  <c:v>1.5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5.5</c:v>
                </c:pt>
                <c:pt idx="5">
                  <c:v>6.5</c:v>
                </c:pt>
                <c:pt idx="6">
                  <c:v>7.5</c:v>
                </c:pt>
                <c:pt idx="7">
                  <c:v>8.5</c:v>
                </c:pt>
                <c:pt idx="8">
                  <c:v>9.5</c:v>
                </c:pt>
                <c:pt idx="9">
                  <c:v>10.5</c:v>
                </c:pt>
                <c:pt idx="10">
                  <c:v>11.5</c:v>
                </c:pt>
              </c:numCache>
            </c:numRef>
          </c:xVal>
          <c:yVal>
            <c:numRef>
              <c:f>Feuil1!$G$57:$G$67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E45D-4CDB-A99F-3FCB1C5E9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9235664"/>
        <c:axId val="449234352"/>
      </c:scatterChart>
      <c:catAx>
        <c:axId val="538906704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noFill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8911504"/>
        <c:crossesAt val="0"/>
        <c:auto val="1"/>
        <c:lblAlgn val="ctr"/>
        <c:lblOffset val="100"/>
        <c:noMultiLvlLbl val="0"/>
      </c:catAx>
      <c:valAx>
        <c:axId val="53891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CA"/>
                  <a:t>Mean air temperature (°C) 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8906704"/>
        <c:crosses val="autoZero"/>
        <c:crossBetween val="between"/>
        <c:majorUnit val="10"/>
      </c:valAx>
      <c:valAx>
        <c:axId val="449234352"/>
        <c:scaling>
          <c:orientation val="minMax"/>
          <c:max val="1"/>
        </c:scaling>
        <c:delete val="0"/>
        <c:axPos val="r"/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9235664"/>
        <c:crosses val="max"/>
        <c:crossBetween val="midCat"/>
      </c:valAx>
      <c:valAx>
        <c:axId val="449235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92343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87913467018071945"/>
          <c:y val="0.38208048388415122"/>
          <c:w val="0.1208653298192806"/>
          <c:h val="0.368263871860308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9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8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1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9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6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6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6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3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1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25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6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9F53-96C4-46EF-B262-FF46A74B3B7A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A7F3-E138-4ECE-AE18-ACA8069D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2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3232" y="5904814"/>
            <a:ext cx="61081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C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air temperature (dots) and total precipitation (columns) daily data in field during the experiment (2018-2020) and the 26 year normal (1994-2020). 01 = January; 02 = February; 03 = March; 04 = April; 05 = May; 06 = June; 07 = July; 08 = August; 09 = September; 10 = October; 11 = November; 12 = December. Data from Environment and Climate Change Canada (2020). </a:t>
            </a:r>
          </a:p>
        </p:txBody>
      </p:sp>
      <p:graphicFrame>
        <p:nvGraphicFramePr>
          <p:cNvPr id="238" name="Graphique 237">
            <a:extLst>
              <a:ext uri="{FF2B5EF4-FFF2-40B4-BE49-F238E27FC236}">
                <a16:creationId xmlns:a16="http://schemas.microsoft.com/office/drawing/2014/main" id="{6466FF5C-3ED8-474C-BB99-C25294237F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468120"/>
              </p:ext>
            </p:extLst>
          </p:nvPr>
        </p:nvGraphicFramePr>
        <p:xfrm>
          <a:off x="2337020" y="2665626"/>
          <a:ext cx="7214753" cy="3150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9" name="Graphique 238">
            <a:extLst>
              <a:ext uri="{FF2B5EF4-FFF2-40B4-BE49-F238E27FC236}">
                <a16:creationId xmlns:a16="http://schemas.microsoft.com/office/drawing/2014/main" id="{6466FF5C-3ED8-474C-BB99-C25294237F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932483"/>
              </p:ext>
            </p:extLst>
          </p:nvPr>
        </p:nvGraphicFramePr>
        <p:xfrm>
          <a:off x="2337020" y="199438"/>
          <a:ext cx="7350677" cy="2642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53810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CFD1BBF316C34F8AF713A90802630C" ma:contentTypeVersion="12" ma:contentTypeDescription="Create a new document." ma:contentTypeScope="" ma:versionID="0e07edb63ee1ee4cb8530650c467357e">
  <xsd:schema xmlns:xsd="http://www.w3.org/2001/XMLSchema" xmlns:xs="http://www.w3.org/2001/XMLSchema" xmlns:p="http://schemas.microsoft.com/office/2006/metadata/properties" xmlns:ns3="2782991e-892c-4e06-90b4-9e20d0f992f2" xmlns:ns4="2c3829ae-790b-4b7f-9842-1b6a84a2039e" targetNamespace="http://schemas.microsoft.com/office/2006/metadata/properties" ma:root="true" ma:fieldsID="b6db30f97319057e705e3a678ae0f017" ns3:_="" ns4:_="">
    <xsd:import namespace="2782991e-892c-4e06-90b4-9e20d0f992f2"/>
    <xsd:import namespace="2c3829ae-790b-4b7f-9842-1b6a84a2039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2991e-892c-4e06-90b4-9e20d0f992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829ae-790b-4b7f-9842-1b6a84a203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ADA5B6-CD3E-44D9-9C29-49A1BC3D137D}">
  <ds:schemaRefs>
    <ds:schemaRef ds:uri="http://purl.org/dc/elements/1.1/"/>
    <ds:schemaRef ds:uri="http://schemas.microsoft.com/office/2006/metadata/properties"/>
    <ds:schemaRef ds:uri="2782991e-892c-4e06-90b4-9e20d0f992f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c3829ae-790b-4b7f-9842-1b6a84a2039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510412-2F86-4112-8054-6EB9F7234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4E0698-16EB-47E5-9CC3-C8A6D6613B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2991e-892c-4e06-90b4-9e20d0f992f2"/>
    <ds:schemaRef ds:uri="2c3829ae-790b-4b7f-9842-1b6a84a203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107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Minville, Audrey-Kim</dc:creator>
  <cp:lastModifiedBy>Laurie Scott</cp:lastModifiedBy>
  <cp:revision>10</cp:revision>
  <dcterms:created xsi:type="dcterms:W3CDTF">2021-12-29T20:31:27Z</dcterms:created>
  <dcterms:modified xsi:type="dcterms:W3CDTF">2022-04-06T20:02:49Z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0x01010068CFD1BBF316C34F8AF713A90802630C</vt:lpwstr>
  </property>
</Properties>
</file>